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57" r:id="rId4"/>
    <p:sldId id="258"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7" r:id="rId20"/>
    <p:sldId id="278" r:id="rId21"/>
    <p:sldId id="281" r:id="rId22"/>
    <p:sldId id="279" r:id="rId23"/>
    <p:sldId id="275" r:id="rId24"/>
    <p:sldId id="276" r:id="rId25"/>
    <p:sldId id="280" r:id="rId26"/>
    <p:sldId id="282"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178"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2632D-2C1B-705D-CEC5-709F30941B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E7AE90-AA2E-8D1C-8AB0-8585E32B25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B6BBF1-B86D-64E3-9288-5053112A349D}"/>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12F24D3D-E4D0-C5A8-CB90-250A831356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ADA01E-F2E7-BA05-FF98-F05A280048E3}"/>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2517066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1B89-7661-CB4D-93E0-81B2CE8452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FA4EAF-AFA1-F320-BD1E-149ACC33BF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FCA52-7919-7D5D-29D6-9E072891523E}"/>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F3900D23-338F-6174-96F2-2BDED071B9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9FB5B8-C1D0-4B1E-6152-D438ED6311BD}"/>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175380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1A829E-01DB-CD8C-7559-1F35CD89B87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A91159-99EF-A2CF-2C20-1B06CE67DE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E71A29-503D-0AE8-8FD7-A039F8FF899C}"/>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F76D31B2-15C4-25B2-30D6-0A76D45E5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A7952B-1AF7-247A-ED9C-0F212440F1C7}"/>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3681532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C7963-EDAA-97D5-D45F-ABFAF740A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6C08BF-A035-CE28-94CE-D3E19E7632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1D5A53-F50A-0EC1-173B-3F03BB0D501F}"/>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5F57D7DF-6A89-3B20-41F6-A48D596DA7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4D352A-16F4-99AD-55D1-8910A159F932}"/>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3770919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BD90-AC1A-1307-537A-5E0B5F8E4C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4FAC9-2139-924E-2C29-6F330FC5FD2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A455B7-B090-CD2D-A734-0B6007A687B9}"/>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7446675F-BDC3-B4E7-D3AB-818700E324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11BF20-4C53-A165-E0F0-416291A87459}"/>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1256730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59E9C-3D49-31C4-7871-C18B1FA0C9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056160-BDA9-600F-73F5-AA90D3DFA3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404AFD-1FA7-4654-CDE4-FF88B8119D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9DAF0D5-F544-1652-11CB-0B10969F1EB6}"/>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6" name="Footer Placeholder 5">
            <a:extLst>
              <a:ext uri="{FF2B5EF4-FFF2-40B4-BE49-F238E27FC236}">
                <a16:creationId xmlns:a16="http://schemas.microsoft.com/office/drawing/2014/main" id="{3DC71B23-FEAB-3311-9A86-4D1CF95BEA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73030A-A93F-5E9F-306F-7F3E9D9EE66B}"/>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4113578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7770C-B168-4448-8BB9-58EEAC42D0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B4D380-A415-6D86-AFBB-41C26D166C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CAAC1C-A6AF-E62F-09A3-E119BD1BA9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3B9EAE-5A87-85BD-F4B5-1583E98FC2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7F0D66-54CF-547B-A385-A521CE2CCC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F35F7C-98B8-1241-9613-7F9839D9A1BE}"/>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8" name="Footer Placeholder 7">
            <a:extLst>
              <a:ext uri="{FF2B5EF4-FFF2-40B4-BE49-F238E27FC236}">
                <a16:creationId xmlns:a16="http://schemas.microsoft.com/office/drawing/2014/main" id="{596662B0-FE2B-8050-0D99-61FE65516D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8F1CA1-3006-4818-0E91-D19DB8B9FC1E}"/>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2300841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A3E8-61C6-6B6D-AA61-E5C619F26C5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6DB05A-D1A2-9A61-E78E-A9FAFB0F3E50}"/>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4" name="Footer Placeholder 3">
            <a:extLst>
              <a:ext uri="{FF2B5EF4-FFF2-40B4-BE49-F238E27FC236}">
                <a16:creationId xmlns:a16="http://schemas.microsoft.com/office/drawing/2014/main" id="{A2574B06-E53B-B130-8E6D-832A561631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7C9866-DFCF-38D4-9893-4B4C6D2658D8}"/>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200239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720384-812C-8A3C-D5A4-28A549104CC7}"/>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3" name="Footer Placeholder 2">
            <a:extLst>
              <a:ext uri="{FF2B5EF4-FFF2-40B4-BE49-F238E27FC236}">
                <a16:creationId xmlns:a16="http://schemas.microsoft.com/office/drawing/2014/main" id="{30C68F33-578F-5C27-C692-63BE372DDA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6E9EC5-8511-56AE-92CF-53C488994B2D}"/>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2008900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A43CB-606E-5C34-22A8-C6231B333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B8BBD1-388B-5CD4-7582-E010BC3ABB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B9AA45-08B5-EA8C-10E7-C87AA3CA22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42CD7B-9461-BAA6-BFB3-C07864B956F2}"/>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6" name="Footer Placeholder 5">
            <a:extLst>
              <a:ext uri="{FF2B5EF4-FFF2-40B4-BE49-F238E27FC236}">
                <a16:creationId xmlns:a16="http://schemas.microsoft.com/office/drawing/2014/main" id="{9AD4DBED-FBA3-68D4-0429-A31DE9062D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222582-5791-95B7-1B12-0CBA441A472E}"/>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895159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41C2-04B5-FCC6-7CF9-9D33F7A287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C5079D-B3F4-C1A9-9AA6-7265C67A95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3A5989-A44B-B0A6-3A8E-2A55D80D87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F07DBF-DE69-5E69-E5A2-32FDB6D07085}"/>
              </a:ext>
            </a:extLst>
          </p:cNvPr>
          <p:cNvSpPr>
            <a:spLocks noGrp="1"/>
          </p:cNvSpPr>
          <p:nvPr>
            <p:ph type="dt" sz="half" idx="10"/>
          </p:nvPr>
        </p:nvSpPr>
        <p:spPr/>
        <p:txBody>
          <a:bodyPr/>
          <a:lstStyle/>
          <a:p>
            <a:fld id="{06506D74-F992-4A72-9439-4ED5AB0BA7E1}" type="datetimeFigureOut">
              <a:rPr lang="en-US" smtClean="0"/>
              <a:t>7/18/2024</a:t>
            </a:fld>
            <a:endParaRPr lang="en-US"/>
          </a:p>
        </p:txBody>
      </p:sp>
      <p:sp>
        <p:nvSpPr>
          <p:cNvPr id="6" name="Footer Placeholder 5">
            <a:extLst>
              <a:ext uri="{FF2B5EF4-FFF2-40B4-BE49-F238E27FC236}">
                <a16:creationId xmlns:a16="http://schemas.microsoft.com/office/drawing/2014/main" id="{8B9C58C7-D5A7-B10D-3232-3B1333D3B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0FBAB8-5AAF-2AC9-2F7A-91EF5CB81A89}"/>
              </a:ext>
            </a:extLst>
          </p:cNvPr>
          <p:cNvSpPr>
            <a:spLocks noGrp="1"/>
          </p:cNvSpPr>
          <p:nvPr>
            <p:ph type="sldNum" sz="quarter" idx="12"/>
          </p:nvPr>
        </p:nvSpPr>
        <p:spPr/>
        <p:txBody>
          <a:bodyPr/>
          <a:lstStyle/>
          <a:p>
            <a:fld id="{F1F31AAC-3202-47E5-A181-12D42F8974DB}" type="slidenum">
              <a:rPr lang="en-US" smtClean="0"/>
              <a:t>‹#›</a:t>
            </a:fld>
            <a:endParaRPr lang="en-US"/>
          </a:p>
        </p:txBody>
      </p:sp>
    </p:spTree>
    <p:extLst>
      <p:ext uri="{BB962C8B-B14F-4D97-AF65-F5344CB8AC3E}">
        <p14:creationId xmlns:p14="http://schemas.microsoft.com/office/powerpoint/2010/main" val="4082951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2B1755-7479-B580-B257-766659621D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058233-E43E-FCBB-2CD3-9D7AE980CE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4665C2-B1C2-3BA6-50BA-684FC8A28F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506D74-F992-4A72-9439-4ED5AB0BA7E1}" type="datetimeFigureOut">
              <a:rPr lang="en-US" smtClean="0"/>
              <a:t>7/18/2024</a:t>
            </a:fld>
            <a:endParaRPr lang="en-US"/>
          </a:p>
        </p:txBody>
      </p:sp>
      <p:sp>
        <p:nvSpPr>
          <p:cNvPr id="5" name="Footer Placeholder 4">
            <a:extLst>
              <a:ext uri="{FF2B5EF4-FFF2-40B4-BE49-F238E27FC236}">
                <a16:creationId xmlns:a16="http://schemas.microsoft.com/office/drawing/2014/main" id="{14EE0642-B062-EF03-CF87-61BB7D267B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5369476-1631-75E9-6E1D-764D9A21FF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1F31AAC-3202-47E5-A181-12D42F8974DB}" type="slidenum">
              <a:rPr lang="en-US" smtClean="0"/>
              <a:t>‹#›</a:t>
            </a:fld>
            <a:endParaRPr lang="en-US"/>
          </a:p>
        </p:txBody>
      </p:sp>
    </p:spTree>
    <p:extLst>
      <p:ext uri="{BB962C8B-B14F-4D97-AF65-F5344CB8AC3E}">
        <p14:creationId xmlns:p14="http://schemas.microsoft.com/office/powerpoint/2010/main" val="3674376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9CF10-4204-0533-5369-792C3FFA9CDB}"/>
              </a:ext>
            </a:extLst>
          </p:cNvPr>
          <p:cNvSpPr>
            <a:spLocks noGrp="1"/>
          </p:cNvSpPr>
          <p:nvPr>
            <p:ph type="ctrTitle"/>
          </p:nvPr>
        </p:nvSpPr>
        <p:spPr/>
        <p:txBody>
          <a:bodyPr/>
          <a:lstStyle/>
          <a:p>
            <a:r>
              <a:rPr lang="en-US" dirty="0"/>
              <a:t>Bibliography and LLM</a:t>
            </a:r>
          </a:p>
        </p:txBody>
      </p:sp>
      <p:sp>
        <p:nvSpPr>
          <p:cNvPr id="3" name="Subtitle 2">
            <a:extLst>
              <a:ext uri="{FF2B5EF4-FFF2-40B4-BE49-F238E27FC236}">
                <a16:creationId xmlns:a16="http://schemas.microsoft.com/office/drawing/2014/main" id="{6CE835B8-403F-762B-06C4-D4A69D3DEC48}"/>
              </a:ext>
            </a:extLst>
          </p:cNvPr>
          <p:cNvSpPr>
            <a:spLocks noGrp="1"/>
          </p:cNvSpPr>
          <p:nvPr>
            <p:ph type="subTitle" idx="1"/>
          </p:nvPr>
        </p:nvSpPr>
        <p:spPr>
          <a:xfrm>
            <a:off x="0" y="3602038"/>
            <a:ext cx="12192000" cy="2270442"/>
          </a:xfrm>
        </p:spPr>
        <p:txBody>
          <a:bodyPr>
            <a:normAutofit fontScale="85000" lnSpcReduction="20000"/>
          </a:bodyPr>
          <a:lstStyle/>
          <a:p>
            <a:endParaRPr lang="en-US" altLang="zh-CN" sz="3300" dirty="0"/>
          </a:p>
          <a:p>
            <a:r>
              <a:rPr lang="en-US" altLang="zh-CN" sz="3300" dirty="0"/>
              <a:t>Extracting biographical data from </a:t>
            </a:r>
            <a:r>
              <a:rPr lang="zh-CN" altLang="en-US" sz="3300" dirty="0"/>
              <a:t>藝文志 </a:t>
            </a:r>
            <a:r>
              <a:rPr lang="en-US" altLang="zh-CN" sz="3300" dirty="0"/>
              <a:t>in local gazetteers</a:t>
            </a:r>
          </a:p>
          <a:p>
            <a:endParaRPr lang="en-US" dirty="0"/>
          </a:p>
          <a:p>
            <a:r>
              <a:rPr lang="en-US" sz="2300" dirty="0"/>
              <a:t>Hongsu Wang</a:t>
            </a:r>
          </a:p>
          <a:p>
            <a:r>
              <a:rPr lang="en-US" sz="2300" dirty="0"/>
              <a:t>Project Manager of China Biographical Database project</a:t>
            </a:r>
          </a:p>
          <a:p>
            <a:r>
              <a:rPr lang="en-US" sz="2300" dirty="0"/>
              <a:t>July 18, 2024</a:t>
            </a:r>
          </a:p>
        </p:txBody>
      </p:sp>
    </p:spTree>
    <p:extLst>
      <p:ext uri="{BB962C8B-B14F-4D97-AF65-F5344CB8AC3E}">
        <p14:creationId xmlns:p14="http://schemas.microsoft.com/office/powerpoint/2010/main" val="298460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9FC7A-4A6D-13D4-F58B-67927A93870E}"/>
              </a:ext>
            </a:extLst>
          </p:cNvPr>
          <p:cNvSpPr>
            <a:spLocks noGrp="1"/>
          </p:cNvSpPr>
          <p:nvPr>
            <p:ph type="title"/>
          </p:nvPr>
        </p:nvSpPr>
        <p:spPr/>
        <p:txBody>
          <a:bodyPr/>
          <a:lstStyle/>
          <a:p>
            <a:r>
              <a:rPr lang="en-US" sz="4400" dirty="0"/>
              <a:t>Clean the data</a:t>
            </a:r>
            <a:r>
              <a:rPr lang="en-US" dirty="0"/>
              <a:t>:</a:t>
            </a:r>
            <a:r>
              <a:rPr lang="zh-CN" altLang="en-US" dirty="0"/>
              <a:t> </a:t>
            </a:r>
            <a:r>
              <a:rPr lang="en-US" altLang="zh-CN" dirty="0"/>
              <a:t>prompt</a:t>
            </a:r>
            <a:endParaRPr lang="en-US" dirty="0"/>
          </a:p>
        </p:txBody>
      </p:sp>
      <p:sp>
        <p:nvSpPr>
          <p:cNvPr id="3" name="Content Placeholder 2">
            <a:extLst>
              <a:ext uri="{FF2B5EF4-FFF2-40B4-BE49-F238E27FC236}">
                <a16:creationId xmlns:a16="http://schemas.microsoft.com/office/drawing/2014/main" id="{1683C9DE-0918-DD84-2E7C-8823C7272FF8}"/>
              </a:ext>
            </a:extLst>
          </p:cNvPr>
          <p:cNvSpPr>
            <a:spLocks noGrp="1"/>
          </p:cNvSpPr>
          <p:nvPr>
            <p:ph idx="1"/>
          </p:nvPr>
        </p:nvSpPr>
        <p:spPr/>
        <p:txBody>
          <a:bodyPr>
            <a:normAutofit/>
          </a:bodyPr>
          <a:lstStyle/>
          <a:p>
            <a:pPr marL="0" indent="0">
              <a:buNone/>
            </a:pPr>
            <a:r>
              <a:rPr lang="zh-TW" altLang="en-US" sz="3200" dirty="0"/>
              <a:t>請為我加上標點，並且根據語義進行分段</a:t>
            </a:r>
            <a:r>
              <a:rPr lang="en-US" altLang="zh-TW" sz="3200" dirty="0"/>
              <a:t>:  </a:t>
            </a:r>
            <a:r>
              <a:rPr lang="zh-TW" altLang="en-US" sz="3200" dirty="0"/>
              <a:t>餘姚六倉志卷二十一 藝文 藝文之志肇自班書至隋書改題經籍史有二名而其爲書目則一後世如何景明 雍大紀改藝文志曰志賁殊涉詭異幾令人開卷茫然矣茲仍邑志類目輯先正譔 箸不分經史子集略依時代編排目錄凡記敍題詠之屬於各書者則採華擷藻分 隸各類或佚或存不知蓋闕志藝文 宋 高祐質齋遺稿 高岵遯翁遺詩 胡沂經說五卷 史說五卷 奏議八卷 臺評三卷 進講餘鈔五卷 詞垣草  十卷</a:t>
            </a:r>
            <a:r>
              <a:rPr lang="en-US" altLang="zh-TW" sz="3200" dirty="0"/>
              <a:t>…</a:t>
            </a:r>
            <a:endParaRPr lang="en-US" sz="3200" dirty="0"/>
          </a:p>
        </p:txBody>
      </p:sp>
    </p:spTree>
    <p:extLst>
      <p:ext uri="{BB962C8B-B14F-4D97-AF65-F5344CB8AC3E}">
        <p14:creationId xmlns:p14="http://schemas.microsoft.com/office/powerpoint/2010/main" val="4109198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861706C-09E8-48E5-5EEE-7A1CD7E2838B}"/>
              </a:ext>
            </a:extLst>
          </p:cNvPr>
          <p:cNvPicPr>
            <a:picLocks noGrp="1" noChangeAspect="1"/>
          </p:cNvPicPr>
          <p:nvPr>
            <p:ph idx="1"/>
          </p:nvPr>
        </p:nvPicPr>
        <p:blipFill>
          <a:blip r:embed="rId2"/>
          <a:stretch>
            <a:fillRect/>
          </a:stretch>
        </p:blipFill>
        <p:spPr>
          <a:xfrm>
            <a:off x="1074274" y="0"/>
            <a:ext cx="11194367" cy="6858000"/>
          </a:xfrm>
        </p:spPr>
      </p:pic>
    </p:spTree>
    <p:extLst>
      <p:ext uri="{BB962C8B-B14F-4D97-AF65-F5344CB8AC3E}">
        <p14:creationId xmlns:p14="http://schemas.microsoft.com/office/powerpoint/2010/main" val="2111233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FAEA-8544-471E-9713-49DD93429B16}"/>
              </a:ext>
            </a:extLst>
          </p:cNvPr>
          <p:cNvSpPr>
            <a:spLocks noGrp="1"/>
          </p:cNvSpPr>
          <p:nvPr>
            <p:ph type="title"/>
          </p:nvPr>
        </p:nvSpPr>
        <p:spPr/>
        <p:txBody>
          <a:bodyPr/>
          <a:lstStyle/>
          <a:p>
            <a:r>
              <a:rPr lang="en-US" sz="4400" dirty="0"/>
              <a:t>Remove the preface</a:t>
            </a:r>
            <a:r>
              <a:rPr lang="en-US" dirty="0"/>
              <a:t>:</a:t>
            </a:r>
            <a:r>
              <a:rPr lang="zh-CN" altLang="en-US" dirty="0"/>
              <a:t> </a:t>
            </a:r>
            <a:r>
              <a:rPr lang="en-US" altLang="zh-CN" dirty="0"/>
              <a:t>prompt</a:t>
            </a:r>
            <a:endParaRPr lang="en-US" dirty="0"/>
          </a:p>
        </p:txBody>
      </p:sp>
      <p:sp>
        <p:nvSpPr>
          <p:cNvPr id="3" name="Content Placeholder 2">
            <a:extLst>
              <a:ext uri="{FF2B5EF4-FFF2-40B4-BE49-F238E27FC236}">
                <a16:creationId xmlns:a16="http://schemas.microsoft.com/office/drawing/2014/main" id="{AE7B9F8A-EC1A-067A-DA1E-E8E80FB0F371}"/>
              </a:ext>
            </a:extLst>
          </p:cNvPr>
          <p:cNvSpPr>
            <a:spLocks noGrp="1"/>
          </p:cNvSpPr>
          <p:nvPr>
            <p:ph idx="1"/>
          </p:nvPr>
        </p:nvSpPr>
        <p:spPr/>
        <p:txBody>
          <a:bodyPr>
            <a:normAutofit/>
          </a:bodyPr>
          <a:lstStyle/>
          <a:p>
            <a:pPr marL="0" indent="0">
              <a:buNone/>
            </a:pPr>
            <a:r>
              <a:rPr lang="zh-TW" altLang="en-US" sz="4400" b="0" i="0" u="none" strike="noStrike" dirty="0">
                <a:solidFill>
                  <a:srgbClr val="000000"/>
                </a:solidFill>
                <a:effectLst/>
                <a:latin typeface="Aptos Narrow" panose="020B0004020202020204" pitchFamily="34" charset="0"/>
              </a:rPr>
              <a:t>這是地方誌中藝文志的部分，這一章節可能由藝文志的總序言開始，之後是本地的著作信息。請告訴我，以上文本中是否有藝文志的總序（不是收錄書籍中的序言信息），如果有，從哪裏開始是正文？</a:t>
            </a:r>
            <a:r>
              <a:rPr lang="zh-TW" altLang="en-US" sz="6000" dirty="0"/>
              <a:t> </a:t>
            </a:r>
            <a:endParaRPr lang="en-US" sz="6000" dirty="0"/>
          </a:p>
        </p:txBody>
      </p:sp>
    </p:spTree>
    <p:extLst>
      <p:ext uri="{BB962C8B-B14F-4D97-AF65-F5344CB8AC3E}">
        <p14:creationId xmlns:p14="http://schemas.microsoft.com/office/powerpoint/2010/main" val="978533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4932C-4E29-A43D-00DA-BCC2A92F1B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C2622F7-5297-D07D-705A-6256EB5EC2D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F7594FC-A23B-9FFF-2261-1DB8458D107A}"/>
              </a:ext>
            </a:extLst>
          </p:cNvPr>
          <p:cNvPicPr>
            <a:picLocks noChangeAspect="1"/>
          </p:cNvPicPr>
          <p:nvPr/>
        </p:nvPicPr>
        <p:blipFill>
          <a:blip r:embed="rId2"/>
          <a:stretch>
            <a:fillRect/>
          </a:stretch>
        </p:blipFill>
        <p:spPr>
          <a:xfrm>
            <a:off x="-16548" y="772160"/>
            <a:ext cx="12208548" cy="5306488"/>
          </a:xfrm>
          <a:prstGeom prst="rect">
            <a:avLst/>
          </a:prstGeom>
        </p:spPr>
      </p:pic>
    </p:spTree>
    <p:extLst>
      <p:ext uri="{BB962C8B-B14F-4D97-AF65-F5344CB8AC3E}">
        <p14:creationId xmlns:p14="http://schemas.microsoft.com/office/powerpoint/2010/main" val="3420347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F5228-BB6D-744E-9CC8-90E89328BD08}"/>
              </a:ext>
            </a:extLst>
          </p:cNvPr>
          <p:cNvSpPr>
            <a:spLocks noGrp="1"/>
          </p:cNvSpPr>
          <p:nvPr>
            <p:ph type="title"/>
          </p:nvPr>
        </p:nvSpPr>
        <p:spPr/>
        <p:txBody>
          <a:bodyPr/>
          <a:lstStyle/>
          <a:p>
            <a:r>
              <a:rPr lang="en-US" sz="4400" dirty="0"/>
              <a:t>Extract information: prompt</a:t>
            </a:r>
            <a:endParaRPr lang="en-US" dirty="0"/>
          </a:p>
        </p:txBody>
      </p:sp>
      <p:sp>
        <p:nvSpPr>
          <p:cNvPr id="3" name="Content Placeholder 2">
            <a:extLst>
              <a:ext uri="{FF2B5EF4-FFF2-40B4-BE49-F238E27FC236}">
                <a16:creationId xmlns:a16="http://schemas.microsoft.com/office/drawing/2014/main" id="{4C6C50DC-D083-4AEE-EDF3-79FD84313E37}"/>
              </a:ext>
            </a:extLst>
          </p:cNvPr>
          <p:cNvSpPr>
            <a:spLocks noGrp="1"/>
          </p:cNvSpPr>
          <p:nvPr>
            <p:ph idx="1"/>
          </p:nvPr>
        </p:nvSpPr>
        <p:spPr/>
        <p:txBody>
          <a:bodyPr>
            <a:normAutofit/>
          </a:bodyPr>
          <a:lstStyle/>
          <a:p>
            <a:pPr marL="0" indent="0">
              <a:buNone/>
            </a:pPr>
            <a:r>
              <a:rPr lang="zh-TW" altLang="en-US" sz="3200" b="0" i="0" u="none" strike="noStrike" dirty="0">
                <a:solidFill>
                  <a:srgbClr val="000000"/>
                </a:solidFill>
                <a:effectLst/>
                <a:latin typeface="Aptos Narrow" panose="020B0004020202020204" pitchFamily="34" charset="0"/>
              </a:rPr>
              <a:t>请将正文（不需要序言，也不要分類題目）文本的作者和书名分别提取出来。如果一本書有多個作者、編者、序作者等等，每一個和書有關的人物單獨列出一個 </a:t>
            </a:r>
            <a:r>
              <a:rPr lang="en-US" altLang="zh-TW" sz="3200" b="0" i="0" u="none" strike="noStrike" dirty="0">
                <a:solidFill>
                  <a:srgbClr val="000000"/>
                </a:solidFill>
                <a:effectLst/>
                <a:latin typeface="Aptos Narrow" panose="020B0004020202020204" pitchFamily="34" charset="0"/>
              </a:rPr>
              <a:t>row. </a:t>
            </a:r>
            <a:r>
              <a:rPr lang="zh-TW" altLang="en-US" sz="3200" b="0" i="0" u="none" strike="noStrike" dirty="0">
                <a:solidFill>
                  <a:srgbClr val="000000"/>
                </a:solidFill>
                <a:effectLst/>
                <a:latin typeface="Aptos Narrow" panose="020B0004020202020204" pitchFamily="34" charset="0"/>
              </a:rPr>
              <a:t>格式為：原始題目，書名，作者（無需時代信息），朝代（若有，記錄。若無，則輸出空白），著作角色（如著、編、注、序等。若有，記錄。若無，則輸出空白），分類（若有，記錄。若無，則輸出空白），卷數（若有，記錄。若無，則輸出空白）。不要加序號。一行一條記錄</a:t>
            </a:r>
            <a:endParaRPr lang="en-US" sz="4400" dirty="0"/>
          </a:p>
        </p:txBody>
      </p:sp>
    </p:spTree>
    <p:extLst>
      <p:ext uri="{BB962C8B-B14F-4D97-AF65-F5344CB8AC3E}">
        <p14:creationId xmlns:p14="http://schemas.microsoft.com/office/powerpoint/2010/main" val="1436444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FFBFE8E-A4AE-E0BC-ADD6-1AED5AF7D109}"/>
              </a:ext>
            </a:extLst>
          </p:cNvPr>
          <p:cNvPicPr>
            <a:picLocks noChangeAspect="1"/>
          </p:cNvPicPr>
          <p:nvPr/>
        </p:nvPicPr>
        <p:blipFill>
          <a:blip r:embed="rId2"/>
          <a:stretch>
            <a:fillRect/>
          </a:stretch>
        </p:blipFill>
        <p:spPr>
          <a:xfrm>
            <a:off x="1814132" y="0"/>
            <a:ext cx="8563736" cy="6858000"/>
          </a:xfrm>
          <a:prstGeom prst="rect">
            <a:avLst/>
          </a:prstGeom>
        </p:spPr>
      </p:pic>
    </p:spTree>
    <p:extLst>
      <p:ext uri="{BB962C8B-B14F-4D97-AF65-F5344CB8AC3E}">
        <p14:creationId xmlns:p14="http://schemas.microsoft.com/office/powerpoint/2010/main" val="2775123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41BAF-A6C1-8DC4-1BD3-3679B42DC194}"/>
              </a:ext>
            </a:extLst>
          </p:cNvPr>
          <p:cNvSpPr>
            <a:spLocks noGrp="1"/>
          </p:cNvSpPr>
          <p:nvPr>
            <p:ph type="title"/>
          </p:nvPr>
        </p:nvSpPr>
        <p:spPr/>
        <p:txBody>
          <a:bodyPr/>
          <a:lstStyle/>
          <a:p>
            <a:r>
              <a:rPr lang="en-US" dirty="0"/>
              <a:t>Automation</a:t>
            </a:r>
          </a:p>
        </p:txBody>
      </p:sp>
      <p:sp>
        <p:nvSpPr>
          <p:cNvPr id="3" name="Content Placeholder 2">
            <a:extLst>
              <a:ext uri="{FF2B5EF4-FFF2-40B4-BE49-F238E27FC236}">
                <a16:creationId xmlns:a16="http://schemas.microsoft.com/office/drawing/2014/main" id="{EC36D2F0-1315-8467-820C-E95DC17CD03F}"/>
              </a:ext>
            </a:extLst>
          </p:cNvPr>
          <p:cNvSpPr>
            <a:spLocks noGrp="1"/>
          </p:cNvSpPr>
          <p:nvPr>
            <p:ph idx="1"/>
          </p:nvPr>
        </p:nvSpPr>
        <p:spPr>
          <a:xfrm>
            <a:off x="838200" y="6116319"/>
            <a:ext cx="10515600" cy="456883"/>
          </a:xfrm>
        </p:spPr>
        <p:txBody>
          <a:bodyPr>
            <a:normAutofit lnSpcReduction="10000"/>
          </a:bodyPr>
          <a:lstStyle/>
          <a:p>
            <a:pPr marL="0" indent="0" algn="ctr">
              <a:buNone/>
            </a:pPr>
            <a:r>
              <a:rPr lang="en-US" dirty="0"/>
              <a:t>https://github.com/cbdb-project/processing-prompts-by-batch</a:t>
            </a:r>
          </a:p>
        </p:txBody>
      </p:sp>
      <p:pic>
        <p:nvPicPr>
          <p:cNvPr id="5" name="Picture 4">
            <a:extLst>
              <a:ext uri="{FF2B5EF4-FFF2-40B4-BE49-F238E27FC236}">
                <a16:creationId xmlns:a16="http://schemas.microsoft.com/office/drawing/2014/main" id="{789BC82A-E126-4613-3EB4-D6E922FA0258}"/>
              </a:ext>
            </a:extLst>
          </p:cNvPr>
          <p:cNvPicPr>
            <a:picLocks noChangeAspect="1"/>
          </p:cNvPicPr>
          <p:nvPr/>
        </p:nvPicPr>
        <p:blipFill>
          <a:blip r:embed="rId2"/>
          <a:stretch>
            <a:fillRect/>
          </a:stretch>
        </p:blipFill>
        <p:spPr>
          <a:xfrm>
            <a:off x="1668396" y="1589857"/>
            <a:ext cx="8855207" cy="4206605"/>
          </a:xfrm>
          <a:prstGeom prst="rect">
            <a:avLst/>
          </a:prstGeom>
        </p:spPr>
      </p:pic>
    </p:spTree>
    <p:extLst>
      <p:ext uri="{BB962C8B-B14F-4D97-AF65-F5344CB8AC3E}">
        <p14:creationId xmlns:p14="http://schemas.microsoft.com/office/powerpoint/2010/main" val="18302365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EA6A-DF27-B7C7-956E-0E79B5F1E2B4}"/>
              </a:ext>
            </a:extLst>
          </p:cNvPr>
          <p:cNvSpPr>
            <a:spLocks noGrp="1"/>
          </p:cNvSpPr>
          <p:nvPr>
            <p:ph type="title"/>
          </p:nvPr>
        </p:nvSpPr>
        <p:spPr/>
        <p:txBody>
          <a:bodyPr/>
          <a:lstStyle/>
          <a:p>
            <a:r>
              <a:rPr lang="en-US" dirty="0"/>
              <a:t>Disambiguation(person name) tasks</a:t>
            </a:r>
          </a:p>
        </p:txBody>
      </p:sp>
      <p:sp>
        <p:nvSpPr>
          <p:cNvPr id="3" name="Content Placeholder 2">
            <a:extLst>
              <a:ext uri="{FF2B5EF4-FFF2-40B4-BE49-F238E27FC236}">
                <a16:creationId xmlns:a16="http://schemas.microsoft.com/office/drawing/2014/main" id="{7E4B8EA3-257F-5212-83B0-75A2D62BA4D9}"/>
              </a:ext>
            </a:extLst>
          </p:cNvPr>
          <p:cNvSpPr>
            <a:spLocks noGrp="1"/>
          </p:cNvSpPr>
          <p:nvPr>
            <p:ph idx="1"/>
          </p:nvPr>
        </p:nvSpPr>
        <p:spPr/>
        <p:txBody>
          <a:bodyPr>
            <a:normAutofit lnSpcReduction="10000"/>
          </a:bodyPr>
          <a:lstStyle/>
          <a:p>
            <a:r>
              <a:rPr lang="en-US" sz="4000" dirty="0"/>
              <a:t>Extract “Documents”</a:t>
            </a:r>
          </a:p>
          <a:p>
            <a:endParaRPr lang="en-US" sz="4000" dirty="0"/>
          </a:p>
          <a:p>
            <a:r>
              <a:rPr lang="en-US" sz="4000" dirty="0"/>
              <a:t>Using Documents for Retrieval-Augmented Generation</a:t>
            </a:r>
          </a:p>
          <a:p>
            <a:endParaRPr lang="en-US" sz="4000" dirty="0"/>
          </a:p>
          <a:p>
            <a:r>
              <a:rPr lang="en-US" altLang="zh-CN" sz="4000" dirty="0"/>
              <a:t>Using LLM to disambiguate the persons based on the Documents</a:t>
            </a:r>
            <a:endParaRPr lang="en-US" sz="4000" dirty="0"/>
          </a:p>
        </p:txBody>
      </p:sp>
    </p:spTree>
    <p:extLst>
      <p:ext uri="{BB962C8B-B14F-4D97-AF65-F5344CB8AC3E}">
        <p14:creationId xmlns:p14="http://schemas.microsoft.com/office/powerpoint/2010/main" val="1308312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61807-30D5-3C8F-5383-0FA86663CD7A}"/>
              </a:ext>
            </a:extLst>
          </p:cNvPr>
          <p:cNvSpPr>
            <a:spLocks noGrp="1"/>
          </p:cNvSpPr>
          <p:nvPr>
            <p:ph type="title"/>
          </p:nvPr>
        </p:nvSpPr>
        <p:spPr/>
        <p:txBody>
          <a:bodyPr/>
          <a:lstStyle/>
          <a:p>
            <a:r>
              <a:rPr lang="en-US" sz="4400" dirty="0"/>
              <a:t>Extract “Documents”</a:t>
            </a:r>
            <a:endParaRPr lang="en-US" dirty="0"/>
          </a:p>
        </p:txBody>
      </p:sp>
      <p:sp>
        <p:nvSpPr>
          <p:cNvPr id="3" name="Content Placeholder 2">
            <a:extLst>
              <a:ext uri="{FF2B5EF4-FFF2-40B4-BE49-F238E27FC236}">
                <a16:creationId xmlns:a16="http://schemas.microsoft.com/office/drawing/2014/main" id="{B4129F0D-9D32-93ED-DAFD-2DBC282CCF6F}"/>
              </a:ext>
            </a:extLst>
          </p:cNvPr>
          <p:cNvSpPr>
            <a:spLocks noGrp="1"/>
          </p:cNvSpPr>
          <p:nvPr>
            <p:ph idx="1"/>
          </p:nvPr>
        </p:nvSpPr>
        <p:spPr/>
        <p:txBody>
          <a:bodyPr>
            <a:normAutofit/>
          </a:bodyPr>
          <a:lstStyle/>
          <a:p>
            <a:r>
              <a:rPr lang="en-US" sz="4400" dirty="0" err="1"/>
              <a:t>EastView</a:t>
            </a:r>
            <a:r>
              <a:rPr lang="en-US" sz="4400" dirty="0"/>
              <a:t> local gazetteers</a:t>
            </a:r>
          </a:p>
          <a:p>
            <a:endParaRPr lang="en-US" sz="4400" dirty="0"/>
          </a:p>
          <a:p>
            <a:r>
              <a:rPr lang="en-US" altLang="zh-CN" sz="4400" dirty="0" err="1"/>
              <a:t>Daizhige</a:t>
            </a:r>
            <a:r>
              <a:rPr lang="en-US" altLang="zh-CN" sz="4400" dirty="0"/>
              <a:t> text</a:t>
            </a:r>
          </a:p>
          <a:p>
            <a:endParaRPr lang="en-US" altLang="zh-CN" sz="4400" dirty="0"/>
          </a:p>
          <a:p>
            <a:pPr marL="0" indent="0">
              <a:buNone/>
            </a:pPr>
            <a:r>
              <a:rPr lang="en-US" altLang="zh-CN" sz="3200" dirty="0"/>
              <a:t>Other candidates: Google Search </a:t>
            </a:r>
            <a:r>
              <a:rPr lang="en-US" altLang="zh-CN" sz="3200" dirty="0" err="1"/>
              <a:t>api</a:t>
            </a:r>
            <a:r>
              <a:rPr lang="en-US" altLang="zh-CN" sz="3200" dirty="0"/>
              <a:t>, </a:t>
            </a:r>
            <a:r>
              <a:rPr lang="en-US" altLang="zh-CN" sz="3200" dirty="0" err="1"/>
              <a:t>Stabi</a:t>
            </a:r>
            <a:r>
              <a:rPr lang="en-US" altLang="zh-CN" sz="3200" dirty="0"/>
              <a:t> search </a:t>
            </a:r>
            <a:r>
              <a:rPr lang="en-US" altLang="zh-CN" sz="3200" dirty="0" err="1"/>
              <a:t>api</a:t>
            </a:r>
            <a:r>
              <a:rPr lang="en-US" altLang="zh-CN" sz="3200" dirty="0"/>
              <a:t>, Hollis search </a:t>
            </a:r>
            <a:r>
              <a:rPr lang="en-US" altLang="zh-CN" sz="3200" dirty="0" err="1"/>
              <a:t>api</a:t>
            </a:r>
            <a:r>
              <a:rPr lang="en-US" altLang="zh-CN" sz="3200" dirty="0"/>
              <a:t>, Wikipedia </a:t>
            </a:r>
            <a:r>
              <a:rPr lang="en-US" altLang="zh-CN" sz="3200" dirty="0" err="1"/>
              <a:t>api</a:t>
            </a:r>
            <a:r>
              <a:rPr lang="en-US" altLang="zh-CN" sz="3200" dirty="0"/>
              <a:t>…</a:t>
            </a:r>
          </a:p>
        </p:txBody>
      </p:sp>
    </p:spTree>
    <p:extLst>
      <p:ext uri="{BB962C8B-B14F-4D97-AF65-F5344CB8AC3E}">
        <p14:creationId xmlns:p14="http://schemas.microsoft.com/office/powerpoint/2010/main" val="1547501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5CDB1-51D6-0713-30C7-596233216E27}"/>
              </a:ext>
            </a:extLst>
          </p:cNvPr>
          <p:cNvSpPr>
            <a:spLocks noGrp="1"/>
          </p:cNvSpPr>
          <p:nvPr>
            <p:ph type="title"/>
          </p:nvPr>
        </p:nvSpPr>
        <p:spPr/>
        <p:txBody>
          <a:bodyPr/>
          <a:lstStyle/>
          <a:p>
            <a:pPr algn="ctr"/>
            <a:r>
              <a:rPr lang="en-US" dirty="0"/>
              <a:t>Disambiguation sample</a:t>
            </a:r>
          </a:p>
        </p:txBody>
      </p:sp>
      <p:graphicFrame>
        <p:nvGraphicFramePr>
          <p:cNvPr id="6" name="Content Placeholder 5">
            <a:extLst>
              <a:ext uri="{FF2B5EF4-FFF2-40B4-BE49-F238E27FC236}">
                <a16:creationId xmlns:a16="http://schemas.microsoft.com/office/drawing/2014/main" id="{00DC646B-F580-67F5-4C18-19D7499396F0}"/>
              </a:ext>
            </a:extLst>
          </p:cNvPr>
          <p:cNvGraphicFramePr>
            <a:graphicFrameLocks noGrp="1"/>
          </p:cNvGraphicFramePr>
          <p:nvPr>
            <p:ph idx="1"/>
            <p:extLst>
              <p:ext uri="{D42A27DB-BD31-4B8C-83A1-F6EECF244321}">
                <p14:modId xmlns:p14="http://schemas.microsoft.com/office/powerpoint/2010/main" val="2822549812"/>
              </p:ext>
            </p:extLst>
          </p:nvPr>
        </p:nvGraphicFramePr>
        <p:xfrm>
          <a:off x="0" y="2377440"/>
          <a:ext cx="12192000" cy="2387600"/>
        </p:xfrm>
        <a:graphic>
          <a:graphicData uri="http://schemas.openxmlformats.org/drawingml/2006/table">
            <a:tbl>
              <a:tblPr>
                <a:tableStyleId>{5C22544A-7EE6-4342-B048-85BDC9FD1C3A}</a:tableStyleId>
              </a:tblPr>
              <a:tblGrid>
                <a:gridCol w="4855534">
                  <a:extLst>
                    <a:ext uri="{9D8B030D-6E8A-4147-A177-3AD203B41FA5}">
                      <a16:colId xmlns:a16="http://schemas.microsoft.com/office/drawing/2014/main" val="2235336120"/>
                    </a:ext>
                  </a:extLst>
                </a:gridCol>
                <a:gridCol w="3118884">
                  <a:extLst>
                    <a:ext uri="{9D8B030D-6E8A-4147-A177-3AD203B41FA5}">
                      <a16:colId xmlns:a16="http://schemas.microsoft.com/office/drawing/2014/main" val="548715127"/>
                    </a:ext>
                  </a:extLst>
                </a:gridCol>
                <a:gridCol w="1134140">
                  <a:extLst>
                    <a:ext uri="{9D8B030D-6E8A-4147-A177-3AD203B41FA5}">
                      <a16:colId xmlns:a16="http://schemas.microsoft.com/office/drawing/2014/main" val="4061244755"/>
                    </a:ext>
                  </a:extLst>
                </a:gridCol>
                <a:gridCol w="567070">
                  <a:extLst>
                    <a:ext uri="{9D8B030D-6E8A-4147-A177-3AD203B41FA5}">
                      <a16:colId xmlns:a16="http://schemas.microsoft.com/office/drawing/2014/main" val="3615641351"/>
                    </a:ext>
                  </a:extLst>
                </a:gridCol>
                <a:gridCol w="2516372">
                  <a:extLst>
                    <a:ext uri="{9D8B030D-6E8A-4147-A177-3AD203B41FA5}">
                      <a16:colId xmlns:a16="http://schemas.microsoft.com/office/drawing/2014/main" val="167957517"/>
                    </a:ext>
                  </a:extLst>
                </a:gridCol>
              </a:tblGrid>
              <a:tr h="1193800">
                <a:tc>
                  <a:txBody>
                    <a:bodyPr/>
                    <a:lstStyle/>
                    <a:p>
                      <a:pPr algn="ctr" fontAlgn="b"/>
                      <a:r>
                        <a:rPr lang="zh-TW" altLang="en-US" sz="2800" u="none" strike="noStrike" dirty="0">
                          <a:effectLst/>
                        </a:rPr>
                        <a:t>滇黔紀游二卷陳鼎撰</a:t>
                      </a:r>
                      <a:endParaRPr lang="zh-TW" altLang="en-US" sz="28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dirty="0">
                          <a:effectLst/>
                        </a:rPr>
                        <a:t>滇黔紀游</a:t>
                      </a:r>
                      <a:endParaRPr lang="zh-TW" altLang="en-US" sz="28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a:effectLst/>
                        </a:rPr>
                        <a:t>陳鼎</a:t>
                      </a:r>
                      <a:endParaRPr lang="zh-TW" altLang="en-US" sz="28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a:effectLst/>
                        </a:rPr>
                        <a:t>清</a:t>
                      </a:r>
                      <a:endParaRPr lang="zh-TW" altLang="en-US" sz="28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a:effectLst/>
                        </a:rPr>
                        <a:t>紀載滇事之書</a:t>
                      </a:r>
                      <a:endParaRPr lang="zh-TW" altLang="en-US" sz="2800" b="0" i="0" u="none" strike="noStrike">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2980162777"/>
                  </a:ext>
                </a:extLst>
              </a:tr>
              <a:tr h="1193800">
                <a:tc>
                  <a:txBody>
                    <a:bodyPr/>
                    <a:lstStyle/>
                    <a:p>
                      <a:pPr algn="ctr" fontAlgn="b"/>
                      <a:r>
                        <a:rPr lang="zh-TW" altLang="en-US" sz="2800" u="none" strike="noStrike">
                          <a:effectLst/>
                        </a:rPr>
                        <a:t>滇黔土司㛰禮記一卷陳鼎撰</a:t>
                      </a:r>
                      <a:endParaRPr lang="zh-TW" altLang="en-US" sz="28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dirty="0">
                          <a:effectLst/>
                        </a:rPr>
                        <a:t>滇黔土司㛰禮記</a:t>
                      </a:r>
                      <a:endParaRPr lang="zh-TW" altLang="en-US" sz="28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dirty="0">
                          <a:effectLst/>
                        </a:rPr>
                        <a:t>陳鼎</a:t>
                      </a:r>
                      <a:endParaRPr lang="zh-TW" altLang="en-US" sz="2800" b="0" i="0" u="none" strike="noStrike" dirty="0">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a:effectLst/>
                        </a:rPr>
                        <a:t>清</a:t>
                      </a:r>
                      <a:endParaRPr lang="zh-TW" altLang="en-US" sz="2800" b="0" i="0" u="none" strike="noStrike">
                        <a:solidFill>
                          <a:srgbClr val="000000"/>
                        </a:solidFill>
                        <a:effectLst/>
                        <a:latin typeface="Aptos Narrow" panose="020B0004020202020204" pitchFamily="34" charset="0"/>
                      </a:endParaRPr>
                    </a:p>
                  </a:txBody>
                  <a:tcPr marL="7620" marR="7620" marT="7620" marB="0" anchor="ctr"/>
                </a:tc>
                <a:tc>
                  <a:txBody>
                    <a:bodyPr/>
                    <a:lstStyle/>
                    <a:p>
                      <a:pPr algn="ctr" fontAlgn="b"/>
                      <a:r>
                        <a:rPr lang="zh-TW" altLang="en-US" sz="2800" u="none" strike="noStrike" dirty="0">
                          <a:effectLst/>
                        </a:rPr>
                        <a:t>紀載滇事之書</a:t>
                      </a:r>
                      <a:endParaRPr lang="zh-TW" altLang="en-US" sz="2800" b="0" i="0" u="none" strike="noStrike" dirty="0">
                        <a:solidFill>
                          <a:srgbClr val="000000"/>
                        </a:solidFill>
                        <a:effectLst/>
                        <a:latin typeface="Aptos Narrow" panose="020B0004020202020204" pitchFamily="34" charset="0"/>
                      </a:endParaRPr>
                    </a:p>
                  </a:txBody>
                  <a:tcPr marL="7620" marR="7620" marT="7620" marB="0" anchor="ctr"/>
                </a:tc>
                <a:extLst>
                  <a:ext uri="{0D108BD9-81ED-4DB2-BD59-A6C34878D82A}">
                    <a16:rowId xmlns:a16="http://schemas.microsoft.com/office/drawing/2014/main" val="743205540"/>
                  </a:ext>
                </a:extLst>
              </a:tr>
            </a:tbl>
          </a:graphicData>
        </a:graphic>
      </p:graphicFrame>
    </p:spTree>
    <p:extLst>
      <p:ext uri="{BB962C8B-B14F-4D97-AF65-F5344CB8AC3E}">
        <p14:creationId xmlns:p14="http://schemas.microsoft.com/office/powerpoint/2010/main" val="3845477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1BB3EB-7642-987D-1177-8F0535B506B2}"/>
              </a:ext>
            </a:extLst>
          </p:cNvPr>
          <p:cNvSpPr>
            <a:spLocks noGrp="1"/>
          </p:cNvSpPr>
          <p:nvPr>
            <p:ph type="title"/>
          </p:nvPr>
        </p:nvSpPr>
        <p:spPr/>
        <p:txBody>
          <a:bodyPr>
            <a:normAutofit/>
          </a:bodyPr>
          <a:lstStyle/>
          <a:p>
            <a:pPr algn="ctr"/>
            <a:r>
              <a:rPr lang="en-US" sz="5400" b="1" dirty="0"/>
              <a:t>Project repo</a:t>
            </a:r>
            <a:br>
              <a:rPr lang="en-US" sz="3600" dirty="0"/>
            </a:br>
            <a:br>
              <a:rPr lang="en-US" sz="3600" dirty="0"/>
            </a:br>
            <a:r>
              <a:rPr lang="en-US" sz="3600" dirty="0"/>
              <a:t>https://github.com/sudoghut/Bibliography-and-LLM</a:t>
            </a:r>
          </a:p>
        </p:txBody>
      </p:sp>
    </p:spTree>
    <p:extLst>
      <p:ext uri="{BB962C8B-B14F-4D97-AF65-F5344CB8AC3E}">
        <p14:creationId xmlns:p14="http://schemas.microsoft.com/office/powerpoint/2010/main" val="2659905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A1608-2A59-3B02-B818-E8EC3FF3E4C4}"/>
              </a:ext>
            </a:extLst>
          </p:cNvPr>
          <p:cNvSpPr>
            <a:spLocks noGrp="1"/>
          </p:cNvSpPr>
          <p:nvPr>
            <p:ph type="title"/>
          </p:nvPr>
        </p:nvSpPr>
        <p:spPr/>
        <p:txBody>
          <a:bodyPr/>
          <a:lstStyle/>
          <a:p>
            <a:r>
              <a:rPr lang="en-US" altLang="zh-CN" dirty="0"/>
              <a:t>Keywords design</a:t>
            </a:r>
            <a:endParaRPr lang="en-US" dirty="0"/>
          </a:p>
        </p:txBody>
      </p:sp>
      <p:sp>
        <p:nvSpPr>
          <p:cNvPr id="3" name="Content Placeholder 2">
            <a:extLst>
              <a:ext uri="{FF2B5EF4-FFF2-40B4-BE49-F238E27FC236}">
                <a16:creationId xmlns:a16="http://schemas.microsoft.com/office/drawing/2014/main" id="{8D966029-EAC4-4D65-0CA7-89537AF8D6C1}"/>
              </a:ext>
            </a:extLst>
          </p:cNvPr>
          <p:cNvSpPr>
            <a:spLocks noGrp="1"/>
          </p:cNvSpPr>
          <p:nvPr>
            <p:ph idx="1"/>
          </p:nvPr>
        </p:nvSpPr>
        <p:spPr/>
        <p:txBody>
          <a:bodyPr>
            <a:normAutofit/>
          </a:bodyPr>
          <a:lstStyle/>
          <a:p>
            <a:r>
              <a:rPr lang="zh-TW" altLang="en-US" sz="6000" dirty="0"/>
              <a:t>滇黔紀游</a:t>
            </a:r>
            <a:r>
              <a:rPr lang="en-US" altLang="zh-TW" sz="6000" dirty="0"/>
              <a:t> </a:t>
            </a:r>
            <a:r>
              <a:rPr lang="en-US" altLang="zh-CN" sz="6000" dirty="0"/>
              <a:t>+ </a:t>
            </a:r>
            <a:r>
              <a:rPr lang="zh-TW" altLang="en-US" sz="6000" dirty="0"/>
              <a:t>陳鼎</a:t>
            </a:r>
            <a:endParaRPr lang="en-US" altLang="zh-TW" sz="6000" dirty="0"/>
          </a:p>
          <a:p>
            <a:endParaRPr lang="en-US" altLang="zh-TW" sz="6000" dirty="0"/>
          </a:p>
          <a:p>
            <a:r>
              <a:rPr lang="zh-TW" altLang="en-US" sz="6000" dirty="0"/>
              <a:t>滇黔土司㛰禮記 </a:t>
            </a:r>
            <a:r>
              <a:rPr lang="en-US" altLang="zh-CN" sz="6000" dirty="0"/>
              <a:t>+ </a:t>
            </a:r>
            <a:r>
              <a:rPr lang="zh-TW" altLang="en-US" sz="6000" dirty="0"/>
              <a:t>陳鼎</a:t>
            </a:r>
            <a:endParaRPr lang="en-US" sz="6000" dirty="0"/>
          </a:p>
        </p:txBody>
      </p:sp>
    </p:spTree>
    <p:extLst>
      <p:ext uri="{BB962C8B-B14F-4D97-AF65-F5344CB8AC3E}">
        <p14:creationId xmlns:p14="http://schemas.microsoft.com/office/powerpoint/2010/main" val="447523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6EF26-E988-FB76-0E67-EDCF2833C40D}"/>
              </a:ext>
            </a:extLst>
          </p:cNvPr>
          <p:cNvSpPr>
            <a:spLocks noGrp="1"/>
          </p:cNvSpPr>
          <p:nvPr>
            <p:ph type="title"/>
          </p:nvPr>
        </p:nvSpPr>
        <p:spPr/>
        <p:txBody>
          <a:bodyPr/>
          <a:lstStyle/>
          <a:p>
            <a:pPr algn="ctr"/>
            <a:r>
              <a:rPr lang="en-US" dirty="0"/>
              <a:t>From Manual Work to Automation</a:t>
            </a:r>
          </a:p>
        </p:txBody>
      </p:sp>
      <p:pic>
        <p:nvPicPr>
          <p:cNvPr id="5" name="Content Placeholder 4" descr="A screenshot of a computer&#10;&#10;Description automatically generated">
            <a:extLst>
              <a:ext uri="{FF2B5EF4-FFF2-40B4-BE49-F238E27FC236}">
                <a16:creationId xmlns:a16="http://schemas.microsoft.com/office/drawing/2014/main" id="{54135AA7-C308-94BA-C0C6-945F0120DF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394178"/>
            <a:ext cx="12191999" cy="5463822"/>
          </a:xfrm>
        </p:spPr>
      </p:pic>
      <p:sp>
        <p:nvSpPr>
          <p:cNvPr id="7" name="TextBox 6">
            <a:extLst>
              <a:ext uri="{FF2B5EF4-FFF2-40B4-BE49-F238E27FC236}">
                <a16:creationId xmlns:a16="http://schemas.microsoft.com/office/drawing/2014/main" id="{147A917F-B06B-F5D3-B8E0-DA271B1F16F1}"/>
              </a:ext>
            </a:extLst>
          </p:cNvPr>
          <p:cNvSpPr txBox="1"/>
          <p:nvPr/>
        </p:nvSpPr>
        <p:spPr>
          <a:xfrm>
            <a:off x="-2" y="6211054"/>
            <a:ext cx="12192001" cy="369332"/>
          </a:xfrm>
          <a:prstGeom prst="rect">
            <a:avLst/>
          </a:prstGeom>
          <a:solidFill>
            <a:schemeClr val="bg1"/>
          </a:solidFill>
        </p:spPr>
        <p:txBody>
          <a:bodyPr wrap="square">
            <a:spAutoFit/>
          </a:bodyPr>
          <a:lstStyle/>
          <a:p>
            <a:pPr algn="ctr"/>
            <a:r>
              <a:rPr lang="en-US" dirty="0"/>
              <a:t>Thanks for </a:t>
            </a:r>
            <a:r>
              <a:rPr lang="en-US" dirty="0" err="1"/>
              <a:t>LoGaRT</a:t>
            </a:r>
            <a:endParaRPr lang="en-US" dirty="0"/>
          </a:p>
        </p:txBody>
      </p:sp>
    </p:spTree>
    <p:extLst>
      <p:ext uri="{BB962C8B-B14F-4D97-AF65-F5344CB8AC3E}">
        <p14:creationId xmlns:p14="http://schemas.microsoft.com/office/powerpoint/2010/main" val="2092398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72E26-B32D-F1CA-BE8E-F15B2B617B26}"/>
              </a:ext>
            </a:extLst>
          </p:cNvPr>
          <p:cNvSpPr>
            <a:spLocks noGrp="1"/>
          </p:cNvSpPr>
          <p:nvPr>
            <p:ph type="title"/>
          </p:nvPr>
        </p:nvSpPr>
        <p:spPr/>
        <p:txBody>
          <a:bodyPr/>
          <a:lstStyle/>
          <a:p>
            <a:r>
              <a:rPr lang="en-US" altLang="zh-CN" dirty="0"/>
              <a:t>From Manual Work to Automation: CHAR</a:t>
            </a:r>
            <a:endParaRPr lang="en-US" dirty="0"/>
          </a:p>
        </p:txBody>
      </p:sp>
      <p:sp>
        <p:nvSpPr>
          <p:cNvPr id="3" name="Content Placeholder 2">
            <a:extLst>
              <a:ext uri="{FF2B5EF4-FFF2-40B4-BE49-F238E27FC236}">
                <a16:creationId xmlns:a16="http://schemas.microsoft.com/office/drawing/2014/main" id="{38929F8A-2107-59A8-AD69-63F6B2BA235C}"/>
              </a:ext>
            </a:extLst>
          </p:cNvPr>
          <p:cNvSpPr>
            <a:spLocks noGrp="1"/>
          </p:cNvSpPr>
          <p:nvPr>
            <p:ph idx="1"/>
          </p:nvPr>
        </p:nvSpPr>
        <p:spPr/>
        <p:txBody>
          <a:bodyPr>
            <a:normAutofit/>
          </a:bodyPr>
          <a:lstStyle/>
          <a:p>
            <a:endParaRPr lang="en-US" altLang="zh-TW" sz="4800" dirty="0"/>
          </a:p>
          <a:p>
            <a:r>
              <a:rPr lang="zh-TW" altLang="en-US" sz="4800" dirty="0"/>
              <a:t>滇黔紀</a:t>
            </a:r>
            <a:r>
              <a:rPr lang="zh-TW" altLang="en-US" sz="4800" dirty="0">
                <a:highlight>
                  <a:srgbClr val="FFFF00"/>
                </a:highlight>
              </a:rPr>
              <a:t>游</a:t>
            </a:r>
            <a:endParaRPr lang="en-US" altLang="zh-TW" sz="4800" dirty="0">
              <a:highlight>
                <a:srgbClr val="FFFF00"/>
              </a:highlight>
            </a:endParaRPr>
          </a:p>
          <a:p>
            <a:r>
              <a:rPr lang="zh-TW" altLang="en-US" sz="4800" dirty="0"/>
              <a:t>滇黔土司</a:t>
            </a:r>
            <a:r>
              <a:rPr lang="zh-TW" altLang="en-US" sz="4800" dirty="0">
                <a:highlight>
                  <a:srgbClr val="FFFF00"/>
                </a:highlight>
              </a:rPr>
              <a:t>㛰</a:t>
            </a:r>
            <a:r>
              <a:rPr lang="zh-TW" altLang="en-US" sz="4800" dirty="0"/>
              <a:t>禮記</a:t>
            </a:r>
            <a:endParaRPr lang="en-US" altLang="zh-TW" sz="4800" dirty="0"/>
          </a:p>
          <a:p>
            <a:pPr marL="0" indent="0">
              <a:buNone/>
            </a:pPr>
            <a:endParaRPr lang="en-US" sz="4800" dirty="0"/>
          </a:p>
          <a:p>
            <a:pPr marL="0" indent="0">
              <a:buNone/>
            </a:pPr>
            <a:r>
              <a:rPr lang="en-US" sz="2400" b="1" dirty="0"/>
              <a:t>CHAR</a:t>
            </a:r>
            <a:r>
              <a:rPr lang="en-US" sz="2400" dirty="0"/>
              <a:t>: Chinese character variant converter</a:t>
            </a:r>
          </a:p>
          <a:p>
            <a:pPr marL="0" indent="0">
              <a:buNone/>
            </a:pPr>
            <a:r>
              <a:rPr lang="en-US" sz="2400" dirty="0"/>
              <a:t>https://github.com/cbdb-project/CHAR</a:t>
            </a:r>
          </a:p>
        </p:txBody>
      </p:sp>
    </p:spTree>
    <p:extLst>
      <p:ext uri="{BB962C8B-B14F-4D97-AF65-F5344CB8AC3E}">
        <p14:creationId xmlns:p14="http://schemas.microsoft.com/office/powerpoint/2010/main" val="4026951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85383-D807-6A98-A870-01698637E5DC}"/>
              </a:ext>
            </a:extLst>
          </p:cNvPr>
          <p:cNvSpPr>
            <a:spLocks noGrp="1"/>
          </p:cNvSpPr>
          <p:nvPr>
            <p:ph type="title"/>
          </p:nvPr>
        </p:nvSpPr>
        <p:spPr/>
        <p:txBody>
          <a:bodyPr/>
          <a:lstStyle/>
          <a:p>
            <a:pPr algn="ctr"/>
            <a:r>
              <a:rPr lang="en-US" dirty="0"/>
              <a:t>63 Documents</a:t>
            </a:r>
          </a:p>
        </p:txBody>
      </p:sp>
      <p:sp>
        <p:nvSpPr>
          <p:cNvPr id="3" name="Content Placeholder 2">
            <a:extLst>
              <a:ext uri="{FF2B5EF4-FFF2-40B4-BE49-F238E27FC236}">
                <a16:creationId xmlns:a16="http://schemas.microsoft.com/office/drawing/2014/main" id="{0719B51A-4DDE-5554-27B0-E774E2E114B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E0D952B-67CA-7DC9-D60A-1FAE48673722}"/>
              </a:ext>
            </a:extLst>
          </p:cNvPr>
          <p:cNvPicPr>
            <a:picLocks noChangeAspect="1"/>
          </p:cNvPicPr>
          <p:nvPr/>
        </p:nvPicPr>
        <p:blipFill>
          <a:blip r:embed="rId2"/>
          <a:stretch>
            <a:fillRect/>
          </a:stretch>
        </p:blipFill>
        <p:spPr>
          <a:xfrm>
            <a:off x="1454597" y="1401498"/>
            <a:ext cx="9282805" cy="5504253"/>
          </a:xfrm>
          <a:prstGeom prst="rect">
            <a:avLst/>
          </a:prstGeom>
        </p:spPr>
      </p:pic>
      <p:sp>
        <p:nvSpPr>
          <p:cNvPr id="7" name="TextBox 6">
            <a:extLst>
              <a:ext uri="{FF2B5EF4-FFF2-40B4-BE49-F238E27FC236}">
                <a16:creationId xmlns:a16="http://schemas.microsoft.com/office/drawing/2014/main" id="{E145EC71-DFD3-23E6-3365-9C1AD362C480}"/>
              </a:ext>
            </a:extLst>
          </p:cNvPr>
          <p:cNvSpPr txBox="1"/>
          <p:nvPr/>
        </p:nvSpPr>
        <p:spPr>
          <a:xfrm>
            <a:off x="0" y="5581134"/>
            <a:ext cx="12192000" cy="369332"/>
          </a:xfrm>
          <a:prstGeom prst="rect">
            <a:avLst/>
          </a:prstGeom>
          <a:solidFill>
            <a:schemeClr val="bg1"/>
          </a:solidFill>
        </p:spPr>
        <p:txBody>
          <a:bodyPr wrap="square">
            <a:spAutoFit/>
          </a:bodyPr>
          <a:lstStyle/>
          <a:p>
            <a:pPr algn="ctr"/>
            <a:r>
              <a:rPr lang="en-US" dirty="0"/>
              <a:t>content.xlsx – RAG sheet</a:t>
            </a:r>
          </a:p>
        </p:txBody>
      </p:sp>
    </p:spTree>
    <p:extLst>
      <p:ext uri="{BB962C8B-B14F-4D97-AF65-F5344CB8AC3E}">
        <p14:creationId xmlns:p14="http://schemas.microsoft.com/office/powerpoint/2010/main" val="2352180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19209-1B62-BFC6-C52A-EDF8FF5151D5}"/>
              </a:ext>
            </a:extLst>
          </p:cNvPr>
          <p:cNvSpPr>
            <a:spLocks noGrp="1"/>
          </p:cNvSpPr>
          <p:nvPr>
            <p:ph type="title"/>
          </p:nvPr>
        </p:nvSpPr>
        <p:spPr/>
        <p:txBody>
          <a:bodyPr/>
          <a:lstStyle/>
          <a:p>
            <a:r>
              <a:rPr lang="en-US" dirty="0"/>
              <a:t>Ground truth</a:t>
            </a:r>
          </a:p>
        </p:txBody>
      </p:sp>
      <p:sp>
        <p:nvSpPr>
          <p:cNvPr id="3" name="Content Placeholder 2">
            <a:extLst>
              <a:ext uri="{FF2B5EF4-FFF2-40B4-BE49-F238E27FC236}">
                <a16:creationId xmlns:a16="http://schemas.microsoft.com/office/drawing/2014/main" id="{F0E99B5B-AFA4-6F92-51C2-00731CFDCE60}"/>
              </a:ext>
            </a:extLst>
          </p:cNvPr>
          <p:cNvSpPr>
            <a:spLocks noGrp="1"/>
          </p:cNvSpPr>
          <p:nvPr>
            <p:ph idx="1"/>
          </p:nvPr>
        </p:nvSpPr>
        <p:spPr/>
        <p:txBody>
          <a:bodyPr/>
          <a:lstStyle/>
          <a:p>
            <a:pPr marL="0" indent="0">
              <a:buNone/>
            </a:pPr>
            <a:r>
              <a:rPr lang="zh-TW" altLang="en-US" sz="4800" dirty="0">
                <a:highlight>
                  <a:srgbClr val="00FFFF"/>
                </a:highlight>
              </a:rPr>
              <a:t>陳鼎</a:t>
            </a:r>
            <a:r>
              <a:rPr lang="zh-TW" altLang="en-US" sz="4800" dirty="0"/>
              <a:t>，字子重，號定九，又自署鐵眉道人。</a:t>
            </a:r>
            <a:r>
              <a:rPr lang="zh-TW" altLang="en-US" sz="4800" dirty="0">
                <a:highlight>
                  <a:srgbClr val="00FF00"/>
                </a:highlight>
              </a:rPr>
              <a:t>著有</a:t>
            </a:r>
            <a:r>
              <a:rPr lang="en-US" altLang="zh-TW" sz="4800" dirty="0">
                <a:highlight>
                  <a:srgbClr val="00FF00"/>
                </a:highlight>
              </a:rPr>
              <a:t>《</a:t>
            </a:r>
            <a:r>
              <a:rPr lang="zh-TW" altLang="en-US" sz="4800" dirty="0">
                <a:highlight>
                  <a:srgbClr val="00FF00"/>
                </a:highlight>
              </a:rPr>
              <a:t>滇黔紀遊</a:t>
            </a:r>
            <a:r>
              <a:rPr lang="en-US" altLang="zh-TW" sz="4800" dirty="0">
                <a:highlight>
                  <a:srgbClr val="00FF00"/>
                </a:highlight>
              </a:rPr>
              <a:t>》</a:t>
            </a:r>
            <a:r>
              <a:rPr lang="zh-TW" altLang="en-US" sz="4800" dirty="0">
                <a:highlight>
                  <a:srgbClr val="00FF00"/>
                </a:highlight>
              </a:rPr>
              <a:t>二卷，</a:t>
            </a:r>
            <a:r>
              <a:rPr lang="en-US" altLang="zh-TW" sz="4800" dirty="0">
                <a:highlight>
                  <a:srgbClr val="00FF00"/>
                </a:highlight>
              </a:rPr>
              <a:t>《</a:t>
            </a:r>
            <a:r>
              <a:rPr lang="zh-TW" altLang="en-US" sz="4800" dirty="0">
                <a:highlight>
                  <a:srgbClr val="00FF00"/>
                </a:highlight>
              </a:rPr>
              <a:t>滇黔土司婚禮記</a:t>
            </a:r>
            <a:r>
              <a:rPr lang="en-US" altLang="zh-TW" sz="4800" dirty="0">
                <a:highlight>
                  <a:srgbClr val="00FF00"/>
                </a:highlight>
              </a:rPr>
              <a:t>》</a:t>
            </a:r>
            <a:r>
              <a:rPr lang="zh-TW" altLang="en-US" sz="4800" dirty="0">
                <a:highlight>
                  <a:srgbClr val="00FF00"/>
                </a:highlight>
              </a:rPr>
              <a:t>一卷</a:t>
            </a:r>
            <a:r>
              <a:rPr lang="zh-TW" altLang="en-US" sz="4800" dirty="0"/>
              <a:t>。少時隨宦粵西，值明季騷擾，不克歸。贅土司龍氏女，名繼桓，字又少，年十七而歿。 </a:t>
            </a:r>
            <a:r>
              <a:rPr lang="zh-CN" altLang="en-US" dirty="0"/>
              <a:t>（</a:t>
            </a:r>
            <a:r>
              <a:rPr lang="en-US" altLang="zh-CN" dirty="0"/>
              <a:t>《</a:t>
            </a:r>
            <a:r>
              <a:rPr lang="zh-TW" altLang="en-US" dirty="0"/>
              <a:t> 然脂餘韻 </a:t>
            </a:r>
            <a:r>
              <a:rPr lang="en-US" altLang="zh-CN" dirty="0"/>
              <a:t>》</a:t>
            </a:r>
            <a:r>
              <a:rPr lang="zh-CN" altLang="en-US" dirty="0"/>
              <a:t>）</a:t>
            </a:r>
            <a:endParaRPr lang="en-US" dirty="0"/>
          </a:p>
        </p:txBody>
      </p:sp>
    </p:spTree>
    <p:extLst>
      <p:ext uri="{BB962C8B-B14F-4D97-AF65-F5344CB8AC3E}">
        <p14:creationId xmlns:p14="http://schemas.microsoft.com/office/powerpoint/2010/main" val="40545402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0B456-F51F-8CBC-5CB7-40CD1F878DA0}"/>
              </a:ext>
            </a:extLst>
          </p:cNvPr>
          <p:cNvSpPr>
            <a:spLocks noGrp="1"/>
          </p:cNvSpPr>
          <p:nvPr>
            <p:ph type="title"/>
          </p:nvPr>
        </p:nvSpPr>
        <p:spPr/>
        <p:txBody>
          <a:bodyPr/>
          <a:lstStyle/>
          <a:p>
            <a:r>
              <a:rPr lang="en-US" dirty="0"/>
              <a:t>RAG technique solution</a:t>
            </a:r>
          </a:p>
        </p:txBody>
      </p:sp>
      <p:sp>
        <p:nvSpPr>
          <p:cNvPr id="3" name="Content Placeholder 2">
            <a:extLst>
              <a:ext uri="{FF2B5EF4-FFF2-40B4-BE49-F238E27FC236}">
                <a16:creationId xmlns:a16="http://schemas.microsoft.com/office/drawing/2014/main" id="{EB1F19A2-3CF4-FA39-7811-F91330A7EB34}"/>
              </a:ext>
            </a:extLst>
          </p:cNvPr>
          <p:cNvSpPr>
            <a:spLocks noGrp="1"/>
          </p:cNvSpPr>
          <p:nvPr>
            <p:ph idx="1"/>
          </p:nvPr>
        </p:nvSpPr>
        <p:spPr/>
        <p:txBody>
          <a:bodyPr/>
          <a:lstStyle/>
          <a:p>
            <a:r>
              <a:rPr lang="en-US" sz="6000" dirty="0"/>
              <a:t>Haystack</a:t>
            </a:r>
          </a:p>
          <a:p>
            <a:r>
              <a:rPr lang="en-US" sz="6000" dirty="0"/>
              <a:t>Memory vector database</a:t>
            </a:r>
          </a:p>
          <a:p>
            <a:r>
              <a:rPr lang="en-US" sz="6000" dirty="0"/>
              <a:t>LLM: </a:t>
            </a:r>
            <a:r>
              <a:rPr lang="en-US" sz="6000" dirty="0" err="1"/>
              <a:t>Groq</a:t>
            </a:r>
            <a:r>
              <a:rPr lang="en-US" sz="6000" dirty="0"/>
              <a:t> LLama3 70B</a:t>
            </a:r>
          </a:p>
          <a:p>
            <a:endParaRPr lang="en-US" dirty="0"/>
          </a:p>
          <a:p>
            <a:pPr marL="0" indent="0">
              <a:buNone/>
            </a:pPr>
            <a:endParaRPr lang="en-US" dirty="0"/>
          </a:p>
        </p:txBody>
      </p:sp>
      <p:sp>
        <p:nvSpPr>
          <p:cNvPr id="5" name="TextBox 4">
            <a:extLst>
              <a:ext uri="{FF2B5EF4-FFF2-40B4-BE49-F238E27FC236}">
                <a16:creationId xmlns:a16="http://schemas.microsoft.com/office/drawing/2014/main" id="{4D2787B2-1AAD-C38B-AD6F-6B6800DBE6B5}"/>
              </a:ext>
            </a:extLst>
          </p:cNvPr>
          <p:cNvSpPr txBox="1"/>
          <p:nvPr/>
        </p:nvSpPr>
        <p:spPr>
          <a:xfrm>
            <a:off x="0" y="5388570"/>
            <a:ext cx="12192000" cy="369332"/>
          </a:xfrm>
          <a:prstGeom prst="rect">
            <a:avLst/>
          </a:prstGeom>
          <a:noFill/>
        </p:spPr>
        <p:txBody>
          <a:bodyPr wrap="square">
            <a:spAutoFit/>
          </a:bodyPr>
          <a:lstStyle/>
          <a:p>
            <a:pPr algn="ctr"/>
            <a:r>
              <a:rPr lang="en-US" dirty="0"/>
              <a:t>https://github.com/sudoghut/Bibliography-and-LLM/blob/main/haystack_disambiguation/haystack_rag_memory.ipynb</a:t>
            </a:r>
          </a:p>
        </p:txBody>
      </p:sp>
    </p:spTree>
    <p:extLst>
      <p:ext uri="{BB962C8B-B14F-4D97-AF65-F5344CB8AC3E}">
        <p14:creationId xmlns:p14="http://schemas.microsoft.com/office/powerpoint/2010/main" val="2626252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CE219-78EC-8292-8B00-37A53958C679}"/>
              </a:ext>
            </a:extLst>
          </p:cNvPr>
          <p:cNvSpPr>
            <a:spLocks noGrp="1"/>
          </p:cNvSpPr>
          <p:nvPr>
            <p:ph type="title"/>
          </p:nvPr>
        </p:nvSpPr>
        <p:spPr/>
        <p:txBody>
          <a:bodyPr/>
          <a:lstStyle/>
          <a:p>
            <a:endParaRPr lang="en-US"/>
          </a:p>
        </p:txBody>
      </p:sp>
      <p:pic>
        <p:nvPicPr>
          <p:cNvPr id="5" name="Content Placeholder 4" descr="A computer screen shot of text&#10;&#10;Description automatically generated">
            <a:extLst>
              <a:ext uri="{FF2B5EF4-FFF2-40B4-BE49-F238E27FC236}">
                <a16:creationId xmlns:a16="http://schemas.microsoft.com/office/drawing/2014/main" id="{BEE1BFDA-697E-7D10-E0EA-0152370E17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4717"/>
            <a:ext cx="10515599" cy="6862717"/>
          </a:xfrm>
        </p:spPr>
      </p:pic>
    </p:spTree>
    <p:extLst>
      <p:ext uri="{BB962C8B-B14F-4D97-AF65-F5344CB8AC3E}">
        <p14:creationId xmlns:p14="http://schemas.microsoft.com/office/powerpoint/2010/main" val="32771670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7C7486-94BB-D38B-60B2-CBEA7146ACBA}"/>
              </a:ext>
            </a:extLst>
          </p:cNvPr>
          <p:cNvSpPr>
            <a:spLocks noGrp="1"/>
          </p:cNvSpPr>
          <p:nvPr>
            <p:ph type="title"/>
          </p:nvPr>
        </p:nvSpPr>
        <p:spPr/>
        <p:txBody>
          <a:bodyPr/>
          <a:lstStyle/>
          <a:p>
            <a:r>
              <a:rPr lang="en-US"/>
              <a:t>Thanks</a:t>
            </a:r>
          </a:p>
        </p:txBody>
      </p:sp>
      <p:sp>
        <p:nvSpPr>
          <p:cNvPr id="5" name="Text Placeholder 4">
            <a:extLst>
              <a:ext uri="{FF2B5EF4-FFF2-40B4-BE49-F238E27FC236}">
                <a16:creationId xmlns:a16="http://schemas.microsoft.com/office/drawing/2014/main" id="{A7648B79-B9A1-19C8-790A-1E7ABD18A7E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67631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A8EF5A-79B2-A61A-F985-6CA4685BE513}"/>
              </a:ext>
            </a:extLst>
          </p:cNvPr>
          <p:cNvPicPr>
            <a:picLocks noChangeAspect="1"/>
          </p:cNvPicPr>
          <p:nvPr/>
        </p:nvPicPr>
        <p:blipFill>
          <a:blip r:embed="rId2"/>
          <a:stretch>
            <a:fillRect/>
          </a:stretch>
        </p:blipFill>
        <p:spPr>
          <a:xfrm>
            <a:off x="1158240" y="37317"/>
            <a:ext cx="9865360" cy="6776385"/>
          </a:xfrm>
          <a:prstGeom prst="rect">
            <a:avLst/>
          </a:prstGeom>
        </p:spPr>
      </p:pic>
      <p:sp>
        <p:nvSpPr>
          <p:cNvPr id="2" name="Title 1">
            <a:extLst>
              <a:ext uri="{FF2B5EF4-FFF2-40B4-BE49-F238E27FC236}">
                <a16:creationId xmlns:a16="http://schemas.microsoft.com/office/drawing/2014/main" id="{B5FFFA87-EDFF-E2FD-22F6-F67B6012BFF9}"/>
              </a:ext>
            </a:extLst>
          </p:cNvPr>
          <p:cNvSpPr>
            <a:spLocks noGrp="1"/>
          </p:cNvSpPr>
          <p:nvPr>
            <p:ph type="title"/>
          </p:nvPr>
        </p:nvSpPr>
        <p:spPr>
          <a:xfrm>
            <a:off x="838200" y="4987925"/>
            <a:ext cx="10515600" cy="1325563"/>
          </a:xfrm>
          <a:solidFill>
            <a:schemeClr val="bg1"/>
          </a:solidFill>
        </p:spPr>
        <p:txBody>
          <a:bodyPr/>
          <a:lstStyle/>
          <a:p>
            <a:pPr algn="ctr"/>
            <a:r>
              <a:rPr lang="en-US" dirty="0"/>
              <a:t>What do we have?</a:t>
            </a:r>
          </a:p>
        </p:txBody>
      </p:sp>
    </p:spTree>
    <p:extLst>
      <p:ext uri="{BB962C8B-B14F-4D97-AF65-F5344CB8AC3E}">
        <p14:creationId xmlns:p14="http://schemas.microsoft.com/office/powerpoint/2010/main" val="2023012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178C65-0858-DAFA-7838-43BCE85CA368}"/>
              </a:ext>
            </a:extLst>
          </p:cNvPr>
          <p:cNvPicPr>
            <a:picLocks noChangeAspect="1"/>
          </p:cNvPicPr>
          <p:nvPr/>
        </p:nvPicPr>
        <p:blipFill rotWithShape="1">
          <a:blip r:embed="rId2"/>
          <a:srcRect b="59015"/>
          <a:stretch/>
        </p:blipFill>
        <p:spPr>
          <a:xfrm>
            <a:off x="0" y="1657455"/>
            <a:ext cx="12192000" cy="2255520"/>
          </a:xfrm>
          <a:prstGeom prst="rect">
            <a:avLst/>
          </a:prstGeom>
        </p:spPr>
      </p:pic>
      <p:sp>
        <p:nvSpPr>
          <p:cNvPr id="2" name="Title 1">
            <a:extLst>
              <a:ext uri="{FF2B5EF4-FFF2-40B4-BE49-F238E27FC236}">
                <a16:creationId xmlns:a16="http://schemas.microsoft.com/office/drawing/2014/main" id="{0090C925-649B-4149-D0EE-F962BD9A3EF3}"/>
              </a:ext>
            </a:extLst>
          </p:cNvPr>
          <p:cNvSpPr>
            <a:spLocks noGrp="1"/>
          </p:cNvSpPr>
          <p:nvPr>
            <p:ph type="title"/>
          </p:nvPr>
        </p:nvSpPr>
        <p:spPr>
          <a:xfrm>
            <a:off x="0" y="4805680"/>
            <a:ext cx="12192000" cy="1657455"/>
          </a:xfrm>
          <a:solidFill>
            <a:schemeClr val="bg1"/>
          </a:solidFill>
        </p:spPr>
        <p:txBody>
          <a:bodyPr/>
          <a:lstStyle/>
          <a:p>
            <a:pPr algn="ctr"/>
            <a:r>
              <a:rPr lang="en-US" dirty="0"/>
              <a:t>What do we want? </a:t>
            </a:r>
            <a:br>
              <a:rPr lang="en-US" dirty="0"/>
            </a:br>
            <a:r>
              <a:rPr lang="en-US" sz="2800" dirty="0"/>
              <a:t>Wenxin Xiao’s project</a:t>
            </a:r>
          </a:p>
        </p:txBody>
      </p:sp>
    </p:spTree>
    <p:extLst>
      <p:ext uri="{BB962C8B-B14F-4D97-AF65-F5344CB8AC3E}">
        <p14:creationId xmlns:p14="http://schemas.microsoft.com/office/powerpoint/2010/main" val="1861511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7C63BA-FC43-28A5-F899-9292E6430CD6}"/>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6B9E12D-E9E6-9152-FD07-F4E6C40A883C}"/>
              </a:ext>
            </a:extLst>
          </p:cNvPr>
          <p:cNvPicPr>
            <a:picLocks noChangeAspect="1"/>
          </p:cNvPicPr>
          <p:nvPr/>
        </p:nvPicPr>
        <p:blipFill>
          <a:blip r:embed="rId2"/>
          <a:stretch>
            <a:fillRect/>
          </a:stretch>
        </p:blipFill>
        <p:spPr>
          <a:xfrm>
            <a:off x="1554480" y="-1"/>
            <a:ext cx="10637520" cy="7298171"/>
          </a:xfrm>
          <a:prstGeom prst="rect">
            <a:avLst/>
          </a:prstGeom>
        </p:spPr>
      </p:pic>
      <p:pic>
        <p:nvPicPr>
          <p:cNvPr id="7" name="Picture 6">
            <a:extLst>
              <a:ext uri="{FF2B5EF4-FFF2-40B4-BE49-F238E27FC236}">
                <a16:creationId xmlns:a16="http://schemas.microsoft.com/office/drawing/2014/main" id="{D4414089-A0DE-7F38-4AFA-63AA2F85EF48}"/>
              </a:ext>
            </a:extLst>
          </p:cNvPr>
          <p:cNvPicPr>
            <a:picLocks noChangeAspect="1"/>
          </p:cNvPicPr>
          <p:nvPr/>
        </p:nvPicPr>
        <p:blipFill>
          <a:blip r:embed="rId3"/>
          <a:stretch>
            <a:fillRect/>
          </a:stretch>
        </p:blipFill>
        <p:spPr>
          <a:xfrm>
            <a:off x="0" y="2596322"/>
            <a:ext cx="10891520" cy="8282489"/>
          </a:xfrm>
          <a:prstGeom prst="rect">
            <a:avLst/>
          </a:prstGeom>
        </p:spPr>
      </p:pic>
      <p:sp>
        <p:nvSpPr>
          <p:cNvPr id="2" name="Title 1">
            <a:extLst>
              <a:ext uri="{FF2B5EF4-FFF2-40B4-BE49-F238E27FC236}">
                <a16:creationId xmlns:a16="http://schemas.microsoft.com/office/drawing/2014/main" id="{C70CA467-91C5-2910-2A43-9803300382D5}"/>
              </a:ext>
            </a:extLst>
          </p:cNvPr>
          <p:cNvSpPr>
            <a:spLocks noGrp="1"/>
          </p:cNvSpPr>
          <p:nvPr>
            <p:ph type="title"/>
          </p:nvPr>
        </p:nvSpPr>
        <p:spPr>
          <a:xfrm>
            <a:off x="40640" y="6096000"/>
            <a:ext cx="12110720" cy="851660"/>
          </a:xfrm>
          <a:solidFill>
            <a:schemeClr val="bg1"/>
          </a:solidFill>
        </p:spPr>
        <p:txBody>
          <a:bodyPr/>
          <a:lstStyle/>
          <a:p>
            <a:pPr algn="ctr"/>
            <a:r>
              <a:rPr lang="en-US" dirty="0"/>
              <a:t>Challenge</a:t>
            </a:r>
          </a:p>
        </p:txBody>
      </p:sp>
    </p:spTree>
    <p:extLst>
      <p:ext uri="{BB962C8B-B14F-4D97-AF65-F5344CB8AC3E}">
        <p14:creationId xmlns:p14="http://schemas.microsoft.com/office/powerpoint/2010/main" val="3355327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B1246C1C-8CF8-86A1-7A82-8054789F014E}"/>
              </a:ext>
            </a:extLst>
          </p:cNvPr>
          <p:cNvSpPr>
            <a:spLocks noGrp="1"/>
          </p:cNvSpPr>
          <p:nvPr>
            <p:ph idx="1"/>
          </p:nvPr>
        </p:nvSpPr>
        <p:spPr/>
        <p:txBody>
          <a:bodyPr/>
          <a:lstStyle/>
          <a:p>
            <a:endParaRPr lang="en-US"/>
          </a:p>
        </p:txBody>
      </p:sp>
      <p:pic>
        <p:nvPicPr>
          <p:cNvPr id="13" name="Picture 12">
            <a:extLst>
              <a:ext uri="{FF2B5EF4-FFF2-40B4-BE49-F238E27FC236}">
                <a16:creationId xmlns:a16="http://schemas.microsoft.com/office/drawing/2014/main" id="{A8639076-5F12-B910-BDBD-EC55DDE3B0FC}"/>
              </a:ext>
            </a:extLst>
          </p:cNvPr>
          <p:cNvPicPr>
            <a:picLocks noChangeAspect="1"/>
          </p:cNvPicPr>
          <p:nvPr/>
        </p:nvPicPr>
        <p:blipFill>
          <a:blip r:embed="rId2"/>
          <a:stretch>
            <a:fillRect/>
          </a:stretch>
        </p:blipFill>
        <p:spPr>
          <a:xfrm>
            <a:off x="1005782" y="0"/>
            <a:ext cx="9306617" cy="6421120"/>
          </a:xfrm>
          <a:prstGeom prst="rect">
            <a:avLst/>
          </a:prstGeom>
        </p:spPr>
      </p:pic>
      <p:sp>
        <p:nvSpPr>
          <p:cNvPr id="2" name="Title 1">
            <a:extLst>
              <a:ext uri="{FF2B5EF4-FFF2-40B4-BE49-F238E27FC236}">
                <a16:creationId xmlns:a16="http://schemas.microsoft.com/office/drawing/2014/main" id="{C70CA467-91C5-2910-2A43-9803300382D5}"/>
              </a:ext>
            </a:extLst>
          </p:cNvPr>
          <p:cNvSpPr>
            <a:spLocks noGrp="1"/>
          </p:cNvSpPr>
          <p:nvPr>
            <p:ph type="title"/>
          </p:nvPr>
        </p:nvSpPr>
        <p:spPr>
          <a:xfrm>
            <a:off x="0" y="6014720"/>
            <a:ext cx="12110720" cy="825024"/>
          </a:xfrm>
          <a:solidFill>
            <a:schemeClr val="bg1"/>
          </a:solidFill>
        </p:spPr>
        <p:txBody>
          <a:bodyPr/>
          <a:lstStyle/>
          <a:p>
            <a:pPr algn="ctr"/>
            <a:r>
              <a:rPr lang="en-US" dirty="0"/>
              <a:t>Challenge</a:t>
            </a:r>
          </a:p>
        </p:txBody>
      </p:sp>
    </p:spTree>
    <p:extLst>
      <p:ext uri="{BB962C8B-B14F-4D97-AF65-F5344CB8AC3E}">
        <p14:creationId xmlns:p14="http://schemas.microsoft.com/office/powerpoint/2010/main" val="1862291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5EF01-905B-D673-80DC-E0DC37A0401D}"/>
              </a:ext>
            </a:extLst>
          </p:cNvPr>
          <p:cNvSpPr>
            <a:spLocks noGrp="1"/>
          </p:cNvSpPr>
          <p:nvPr>
            <p:ph type="title"/>
          </p:nvPr>
        </p:nvSpPr>
        <p:spPr/>
        <p:txBody>
          <a:bodyPr/>
          <a:lstStyle/>
          <a:p>
            <a:r>
              <a:rPr lang="en-US" dirty="0"/>
              <a:t>Plan – </a:t>
            </a:r>
            <a:r>
              <a:rPr lang="en-US" altLang="zh-CN" dirty="0"/>
              <a:t>Large Language Model</a:t>
            </a:r>
            <a:endParaRPr lang="en-US" dirty="0"/>
          </a:p>
        </p:txBody>
      </p:sp>
      <p:sp>
        <p:nvSpPr>
          <p:cNvPr id="3" name="Content Placeholder 2">
            <a:extLst>
              <a:ext uri="{FF2B5EF4-FFF2-40B4-BE49-F238E27FC236}">
                <a16:creationId xmlns:a16="http://schemas.microsoft.com/office/drawing/2014/main" id="{89B9131F-7E41-F489-D76C-19F74D31B7D5}"/>
              </a:ext>
            </a:extLst>
          </p:cNvPr>
          <p:cNvSpPr>
            <a:spLocks noGrp="1"/>
          </p:cNvSpPr>
          <p:nvPr>
            <p:ph idx="1"/>
          </p:nvPr>
        </p:nvSpPr>
        <p:spPr/>
        <p:txBody>
          <a:bodyPr>
            <a:normAutofit/>
          </a:bodyPr>
          <a:lstStyle/>
          <a:p>
            <a:r>
              <a:rPr lang="en-US" sz="4400" dirty="0"/>
              <a:t>Clean the data</a:t>
            </a:r>
          </a:p>
          <a:p>
            <a:r>
              <a:rPr lang="en-US" sz="4400" dirty="0"/>
              <a:t>Remove the preface</a:t>
            </a:r>
          </a:p>
          <a:p>
            <a:r>
              <a:rPr lang="en-US" sz="4400" dirty="0"/>
              <a:t>Extract the data points that we need based</a:t>
            </a:r>
          </a:p>
          <a:p>
            <a:r>
              <a:rPr lang="en-US" sz="4400" dirty="0"/>
              <a:t>Disambiguation</a:t>
            </a:r>
          </a:p>
        </p:txBody>
      </p:sp>
    </p:spTree>
    <p:extLst>
      <p:ext uri="{BB962C8B-B14F-4D97-AF65-F5344CB8AC3E}">
        <p14:creationId xmlns:p14="http://schemas.microsoft.com/office/powerpoint/2010/main" val="76870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5D641-6F2A-8988-B581-6F45F8D8FAD4}"/>
              </a:ext>
            </a:extLst>
          </p:cNvPr>
          <p:cNvSpPr>
            <a:spLocks noGrp="1"/>
          </p:cNvSpPr>
          <p:nvPr>
            <p:ph type="title"/>
          </p:nvPr>
        </p:nvSpPr>
        <p:spPr/>
        <p:txBody>
          <a:bodyPr/>
          <a:lstStyle/>
          <a:p>
            <a:r>
              <a:rPr lang="en-US" sz="4400" dirty="0"/>
              <a:t>Clean the data: tasks</a:t>
            </a:r>
          </a:p>
        </p:txBody>
      </p:sp>
      <p:sp>
        <p:nvSpPr>
          <p:cNvPr id="3" name="Content Placeholder 2">
            <a:extLst>
              <a:ext uri="{FF2B5EF4-FFF2-40B4-BE49-F238E27FC236}">
                <a16:creationId xmlns:a16="http://schemas.microsoft.com/office/drawing/2014/main" id="{75D69D39-4904-8AF0-3E92-898973E2C883}"/>
              </a:ext>
            </a:extLst>
          </p:cNvPr>
          <p:cNvSpPr>
            <a:spLocks noGrp="1"/>
          </p:cNvSpPr>
          <p:nvPr>
            <p:ph idx="1"/>
          </p:nvPr>
        </p:nvSpPr>
        <p:spPr/>
        <p:txBody>
          <a:bodyPr>
            <a:normAutofit/>
          </a:bodyPr>
          <a:lstStyle/>
          <a:p>
            <a:r>
              <a:rPr lang="en-US" sz="4800" dirty="0"/>
              <a:t>Punctuation</a:t>
            </a:r>
          </a:p>
          <a:p>
            <a:endParaRPr lang="en-US" sz="4800" dirty="0"/>
          </a:p>
          <a:p>
            <a:r>
              <a:rPr lang="en-US" sz="4800" dirty="0"/>
              <a:t>Paragraph segmentation</a:t>
            </a:r>
          </a:p>
        </p:txBody>
      </p:sp>
    </p:spTree>
    <p:extLst>
      <p:ext uri="{BB962C8B-B14F-4D97-AF65-F5344CB8AC3E}">
        <p14:creationId xmlns:p14="http://schemas.microsoft.com/office/powerpoint/2010/main" val="315163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02F27-E051-461D-C777-6113E0075034}"/>
              </a:ext>
            </a:extLst>
          </p:cNvPr>
          <p:cNvSpPr>
            <a:spLocks noGrp="1"/>
          </p:cNvSpPr>
          <p:nvPr>
            <p:ph type="title"/>
          </p:nvPr>
        </p:nvSpPr>
        <p:spPr/>
        <p:txBody>
          <a:bodyPr/>
          <a:lstStyle/>
          <a:p>
            <a:r>
              <a:rPr lang="en-US" sz="4400" dirty="0"/>
              <a:t>Clean the data</a:t>
            </a:r>
            <a:r>
              <a:rPr lang="en-US" dirty="0"/>
              <a:t>:</a:t>
            </a:r>
            <a:r>
              <a:rPr lang="zh-CN" altLang="en-US" dirty="0"/>
              <a:t> </a:t>
            </a:r>
            <a:r>
              <a:rPr lang="en-US" altLang="zh-CN" dirty="0"/>
              <a:t>prompt</a:t>
            </a:r>
            <a:endParaRPr lang="en-US" dirty="0"/>
          </a:p>
        </p:txBody>
      </p:sp>
      <p:sp>
        <p:nvSpPr>
          <p:cNvPr id="3" name="Content Placeholder 2">
            <a:extLst>
              <a:ext uri="{FF2B5EF4-FFF2-40B4-BE49-F238E27FC236}">
                <a16:creationId xmlns:a16="http://schemas.microsoft.com/office/drawing/2014/main" id="{123CA6CE-F7E5-9072-2CA3-30308C3C0626}"/>
              </a:ext>
            </a:extLst>
          </p:cNvPr>
          <p:cNvSpPr>
            <a:spLocks noGrp="1"/>
          </p:cNvSpPr>
          <p:nvPr>
            <p:ph idx="1"/>
          </p:nvPr>
        </p:nvSpPr>
        <p:spPr/>
        <p:txBody>
          <a:bodyPr>
            <a:normAutofit/>
          </a:bodyPr>
          <a:lstStyle/>
          <a:p>
            <a:pPr marL="0" indent="0">
              <a:buNone/>
            </a:pPr>
            <a:endParaRPr lang="en-US" altLang="zh-TW" sz="4400" dirty="0"/>
          </a:p>
          <a:p>
            <a:pPr marL="0" indent="0">
              <a:buNone/>
            </a:pPr>
            <a:r>
              <a:rPr lang="zh-TW" altLang="en-US" sz="4400" dirty="0"/>
              <a:t>請為我加上標點，並且根據語義進行分段</a:t>
            </a:r>
            <a:endParaRPr lang="en-US" sz="4400" dirty="0"/>
          </a:p>
        </p:txBody>
      </p:sp>
    </p:spTree>
    <p:extLst>
      <p:ext uri="{BB962C8B-B14F-4D97-AF65-F5344CB8AC3E}">
        <p14:creationId xmlns:p14="http://schemas.microsoft.com/office/powerpoint/2010/main" val="27688079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59</TotalTime>
  <Words>810</Words>
  <Application>Microsoft Office PowerPoint</Application>
  <PresentationFormat>Widescreen</PresentationFormat>
  <Paragraphs>78</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Aptos Display</vt:lpstr>
      <vt:lpstr>Aptos Narrow</vt:lpstr>
      <vt:lpstr>Arial</vt:lpstr>
      <vt:lpstr>Office Theme</vt:lpstr>
      <vt:lpstr>Bibliography and LLM</vt:lpstr>
      <vt:lpstr>Project repo  https://github.com/sudoghut/Bibliography-and-LLM</vt:lpstr>
      <vt:lpstr>What do we have?</vt:lpstr>
      <vt:lpstr>What do we want?  Wenxin Xiao’s project</vt:lpstr>
      <vt:lpstr>Challenge</vt:lpstr>
      <vt:lpstr>Challenge</vt:lpstr>
      <vt:lpstr>Plan – Large Language Model</vt:lpstr>
      <vt:lpstr>Clean the data: tasks</vt:lpstr>
      <vt:lpstr>Clean the data: prompt</vt:lpstr>
      <vt:lpstr>Clean the data: prompt</vt:lpstr>
      <vt:lpstr>PowerPoint Presentation</vt:lpstr>
      <vt:lpstr>Remove the preface: prompt</vt:lpstr>
      <vt:lpstr>PowerPoint Presentation</vt:lpstr>
      <vt:lpstr>Extract information: prompt</vt:lpstr>
      <vt:lpstr>PowerPoint Presentation</vt:lpstr>
      <vt:lpstr>Automation</vt:lpstr>
      <vt:lpstr>Disambiguation(person name) tasks</vt:lpstr>
      <vt:lpstr>Extract “Documents”</vt:lpstr>
      <vt:lpstr>Disambiguation sample</vt:lpstr>
      <vt:lpstr>Keywords design</vt:lpstr>
      <vt:lpstr>From Manual Work to Automation</vt:lpstr>
      <vt:lpstr>From Manual Work to Automation: CHAR</vt:lpstr>
      <vt:lpstr>63 Documents</vt:lpstr>
      <vt:lpstr>Ground truth</vt:lpstr>
      <vt:lpstr>RAG technique solution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Wang, Hongsu</dc:creator>
  <cp:lastModifiedBy>Wang, Hongsu</cp:lastModifiedBy>
  <cp:revision>48</cp:revision>
  <dcterms:created xsi:type="dcterms:W3CDTF">2024-07-18T09:06:31Z</dcterms:created>
  <dcterms:modified xsi:type="dcterms:W3CDTF">2024-07-18T10:06:27Z</dcterms:modified>
</cp:coreProperties>
</file>

<file path=docProps/thumbnail.jpeg>
</file>